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4" r:id="rId1"/>
    <p:sldMasterId id="2147483948" r:id="rId2"/>
  </p:sldMasterIdLst>
  <p:notesMasterIdLst>
    <p:notesMasterId r:id="rId10"/>
  </p:notesMasterIdLst>
  <p:handoutMasterIdLst>
    <p:handoutMasterId r:id="rId11"/>
  </p:handoutMasterIdLst>
  <p:sldIdLst>
    <p:sldId id="391" r:id="rId3"/>
    <p:sldId id="426" r:id="rId4"/>
    <p:sldId id="428" r:id="rId5"/>
    <p:sldId id="409" r:id="rId6"/>
    <p:sldId id="427" r:id="rId7"/>
    <p:sldId id="429" r:id="rId8"/>
    <p:sldId id="430" r:id="rId9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1E7FB8"/>
    <a:srgbClr val="000099"/>
    <a:srgbClr val="9999FF"/>
    <a:srgbClr val="6666FF"/>
    <a:srgbClr val="FF9966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73" autoAdjust="0"/>
    <p:restoredTop sz="89520" autoAdjust="0"/>
  </p:normalViewPr>
  <p:slideViewPr>
    <p:cSldViewPr>
      <p:cViewPr varScale="1">
        <p:scale>
          <a:sx n="99" d="100"/>
          <a:sy n="99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E072A0C-A2E6-4C50-B864-7EBF183A47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15315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148527E-B021-4B1F-B679-A8A83EF59C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24846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BB059D1-56EA-4E5D-8895-84099915A816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478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541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8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9274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8106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AAE0-E200-435C-A560-8015ACE753D6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2B44-E639-470A-9E74-4EAB7F0B1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0283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AAE0-E200-435C-A560-8015ACE753D6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2B44-E639-470A-9E74-4EAB7F0B1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242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AAE0-E200-435C-A560-8015ACE753D6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2B44-E639-470A-9E74-4EAB7F0B1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5486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AAE0-E200-435C-A560-8015ACE753D6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2B44-E639-470A-9E74-4EAB7F0B1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3574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AAE0-E200-435C-A560-8015ACE753D6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2B44-E639-470A-9E74-4EAB7F0B1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8041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AAE0-E200-435C-A560-8015ACE753D6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2B44-E639-470A-9E74-4EAB7F0B1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174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9894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AAE0-E200-435C-A560-8015ACE753D6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2B44-E639-470A-9E74-4EAB7F0B1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3620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AAE0-E200-435C-A560-8015ACE753D6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2B44-E639-470A-9E74-4EAB7F0B1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7907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AAE0-E200-435C-A560-8015ACE753D6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2B44-E639-470A-9E74-4EAB7F0B1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3059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AAE0-E200-435C-A560-8015ACE753D6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2B44-E639-470A-9E74-4EAB7F0B1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10397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AAE0-E200-435C-A560-8015ACE753D6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2B44-E639-470A-9E74-4EAB7F0B1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161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074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467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059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919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474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747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680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008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>
                <a:solidFill>
                  <a:schemeClr val="bg1"/>
                </a:solidFill>
                <a:latin typeface="Arial Narrow" pitchFamily="34" charset="0"/>
              </a:rPr>
              <a:t>Rapid Response Teams Training</a:t>
            </a:r>
            <a:endParaRPr lang="en-GB" sz="120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582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  <p:sldLayoutId id="2147483946" r:id="rId12"/>
    <p:sldLayoutId id="214748394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9AAE0-E200-435C-A560-8015ACE753D6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42B44-E639-470A-9E74-4EAB7F0B1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83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 idx="4294967295"/>
          </p:nvPr>
        </p:nvSpPr>
        <p:spPr>
          <a:xfrm>
            <a:off x="1979713" y="84138"/>
            <a:ext cx="7164288" cy="1752600"/>
          </a:xfrm>
        </p:spPr>
        <p:txBody>
          <a:bodyPr>
            <a:normAutofit/>
          </a:bodyPr>
          <a:lstStyle/>
          <a:p>
            <a:pPr algn="r" fontAlgn="auto">
              <a:spcAft>
                <a:spcPts val="0"/>
              </a:spcAft>
            </a:pPr>
            <a:r>
              <a:rPr lang="fr-FR" altLang="en-US" sz="3600" b="1" dirty="0">
                <a:solidFill>
                  <a:srgbClr val="0070C0"/>
                </a:solidFill>
                <a:latin typeface="Arial" charset="0"/>
                <a:cs typeface="Arial" charset="0"/>
              </a:rPr>
              <a:t>Formation des </a:t>
            </a:r>
            <a:br>
              <a:rPr lang="fr-FR" altLang="en-US" sz="3600" b="1" dirty="0">
                <a:solidFill>
                  <a:srgbClr val="0070C0"/>
                </a:solidFill>
                <a:latin typeface="Arial" charset="0"/>
                <a:cs typeface="Arial" charset="0"/>
              </a:rPr>
            </a:br>
            <a:r>
              <a:rPr lang="fr-FR" altLang="en-US" sz="3600" b="1" dirty="0">
                <a:solidFill>
                  <a:srgbClr val="002060"/>
                </a:solidFill>
                <a:latin typeface="Arial" charset="0"/>
                <a:cs typeface="Arial" charset="0"/>
              </a:rPr>
              <a:t>Equipes d’Intervention Rapide</a:t>
            </a:r>
            <a:br>
              <a:rPr lang="fr-FR" altLang="en-US" sz="3600" b="1" dirty="0">
                <a:solidFill>
                  <a:srgbClr val="002060"/>
                </a:solidFill>
                <a:latin typeface="Arial" charset="0"/>
                <a:cs typeface="Arial" charset="0"/>
              </a:rPr>
            </a:br>
            <a:endParaRPr lang="en-US" altLang="en-US" sz="3600" b="1" dirty="0">
              <a:solidFill>
                <a:srgbClr val="0070C0"/>
              </a:solidFill>
              <a:cs typeface="Arial" charset="0"/>
            </a:endParaRPr>
          </a:p>
        </p:txBody>
      </p:sp>
      <p:sp>
        <p:nvSpPr>
          <p:cNvPr id="15363" name="Subtitle 2"/>
          <p:cNvSpPr>
            <a:spLocks noGrp="1"/>
          </p:cNvSpPr>
          <p:nvPr>
            <p:ph type="subTitle" idx="4294967295"/>
          </p:nvPr>
        </p:nvSpPr>
        <p:spPr>
          <a:xfrm>
            <a:off x="0" y="4619600"/>
            <a:ext cx="9144000" cy="609600"/>
          </a:xfrm>
        </p:spPr>
        <p:txBody>
          <a:bodyPr>
            <a:noAutofit/>
          </a:bodyPr>
          <a:lstStyle/>
          <a:p>
            <a:pPr marL="0" indent="0" algn="l" eaLnBrk="1" hangingPunct="1">
              <a:buNone/>
            </a:pPr>
            <a:r>
              <a:rPr lang="en-US" altLang="en-US" b="1" dirty="0">
                <a:solidFill>
                  <a:srgbClr val="002060"/>
                </a:solidFill>
                <a:cs typeface="Arial" charset="0"/>
              </a:rPr>
              <a:t>B2.4 Exercise: Composition, </a:t>
            </a:r>
            <a:r>
              <a:rPr lang="en-US" altLang="en-US" b="1" dirty="0" err="1">
                <a:solidFill>
                  <a:srgbClr val="002060"/>
                </a:solidFill>
                <a:cs typeface="Arial" charset="0"/>
              </a:rPr>
              <a:t>rôles</a:t>
            </a:r>
            <a:r>
              <a:rPr lang="en-US" altLang="en-US" b="1" dirty="0">
                <a:solidFill>
                  <a:srgbClr val="002060"/>
                </a:solidFill>
                <a:cs typeface="Arial" charset="0"/>
              </a:rPr>
              <a:t> et </a:t>
            </a:r>
            <a:r>
              <a:rPr lang="en-US" altLang="en-US" b="1" dirty="0" err="1">
                <a:solidFill>
                  <a:srgbClr val="002060"/>
                </a:solidFill>
                <a:cs typeface="Arial" charset="0"/>
              </a:rPr>
              <a:t>difficultés</a:t>
            </a:r>
            <a:r>
              <a:rPr lang="en-US" altLang="en-US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altLang="en-US" b="1" dirty="0" err="1">
                <a:solidFill>
                  <a:srgbClr val="002060"/>
                </a:solidFill>
                <a:cs typeface="Arial" charset="0"/>
              </a:rPr>
              <a:t>d’une</a:t>
            </a:r>
            <a:r>
              <a:rPr lang="en-US" altLang="en-US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altLang="en-US" b="1" dirty="0" err="1">
                <a:solidFill>
                  <a:srgbClr val="002060"/>
                </a:solidFill>
                <a:cs typeface="Arial" charset="0"/>
              </a:rPr>
              <a:t>équipe</a:t>
            </a:r>
            <a:r>
              <a:rPr lang="en-US" altLang="en-US" b="1" dirty="0">
                <a:solidFill>
                  <a:srgbClr val="002060"/>
                </a:solidFill>
                <a:cs typeface="Arial" charset="0"/>
              </a:rPr>
              <a:t> de recherche de contacts</a:t>
            </a:r>
          </a:p>
          <a:p>
            <a:pPr marL="0" indent="0" algn="l" eaLnBrk="1" hangingPunct="1">
              <a:buNone/>
            </a:pPr>
            <a:r>
              <a:rPr lang="en-US" altLang="en-US" sz="2000" b="1" dirty="0" err="1">
                <a:solidFill>
                  <a:srgbClr val="002060"/>
                </a:solidFill>
                <a:cs typeface="Arial" charset="0"/>
              </a:rPr>
              <a:t>Durée</a:t>
            </a:r>
            <a:r>
              <a:rPr lang="en-US" altLang="en-US" sz="2000" b="1" dirty="0">
                <a:solidFill>
                  <a:srgbClr val="002060"/>
                </a:solidFill>
                <a:cs typeface="Arial" charset="0"/>
              </a:rPr>
              <a:t>: 45’</a:t>
            </a:r>
            <a:br>
              <a:rPr lang="en-US" altLang="en-US" b="1" dirty="0">
                <a:solidFill>
                  <a:srgbClr val="002060"/>
                </a:solidFill>
                <a:cs typeface="Arial" charset="0"/>
              </a:rPr>
            </a:br>
            <a:endParaRPr lang="en-US" altLang="en-US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A5B359-DFD7-4C7D-8682-D0C8AD969C91}"/>
              </a:ext>
            </a:extLst>
          </p:cNvPr>
          <p:cNvSpPr txBox="1"/>
          <p:nvPr/>
        </p:nvSpPr>
        <p:spPr>
          <a:xfrm>
            <a:off x="35496" y="6453336"/>
            <a:ext cx="1885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Mise à jour: juin 2016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 err="1">
                <a:solidFill>
                  <a:srgbClr val="002060"/>
                </a:solidFill>
                <a:cs typeface="Times New Roman" pitchFamily="18" charset="0"/>
              </a:rPr>
              <a:t>Objectifs</a:t>
            </a:r>
            <a:r>
              <a:rPr lang="en-US" altLang="en-US" sz="3600" b="1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  <a:cs typeface="Times New Roman" pitchFamily="18" charset="0"/>
              </a:rPr>
              <a:t>d’apprentissage</a:t>
            </a:r>
            <a:endParaRPr lang="en-US" altLang="en-US" sz="36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400" dirty="0"/>
              <a:t>A la fin de </a:t>
            </a:r>
            <a:r>
              <a:rPr lang="en-US" altLang="en-US" sz="2400" dirty="0" err="1"/>
              <a:t>cette</a:t>
            </a:r>
            <a:r>
              <a:rPr lang="en-US" altLang="en-US" sz="2400" dirty="0"/>
              <a:t> session </a:t>
            </a:r>
            <a:r>
              <a:rPr lang="en-US" altLang="en-US" sz="2400" dirty="0" err="1"/>
              <a:t>vous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devriez</a:t>
            </a:r>
            <a:r>
              <a:rPr lang="en-US" altLang="en-US" sz="2400" dirty="0"/>
              <a:t> </a:t>
            </a:r>
            <a:r>
              <a:rPr lang="en-US" altLang="en-US" sz="2400" dirty="0" err="1"/>
              <a:t>être</a:t>
            </a:r>
            <a:r>
              <a:rPr lang="en-US" altLang="en-US" sz="2400" dirty="0"/>
              <a:t> </a:t>
            </a:r>
            <a:r>
              <a:rPr lang="en-US" altLang="en-US" sz="2400" dirty="0" err="1"/>
              <a:t>capables</a:t>
            </a:r>
            <a:r>
              <a:rPr lang="en-US" altLang="en-US" sz="2400" dirty="0"/>
              <a:t>:</a:t>
            </a:r>
          </a:p>
          <a:p>
            <a:pPr lvl="0"/>
            <a:r>
              <a:rPr lang="fr-FR" sz="2400" dirty="0"/>
              <a:t>De décrire la composition d’une équipe de recherche des contacts dans le contexte d’une épidémie potentielle de MVE</a:t>
            </a:r>
            <a:endParaRPr lang="en-GB" sz="2400" dirty="0"/>
          </a:p>
          <a:p>
            <a:pPr lvl="0"/>
            <a:r>
              <a:rPr lang="fr-FR" sz="2400" dirty="0"/>
              <a:t>De décrire le rôle spécifique de chaque membre composant l’équipe de recherche des contacts</a:t>
            </a:r>
            <a:endParaRPr lang="en-GB" sz="2400" dirty="0"/>
          </a:p>
          <a:p>
            <a:pPr lvl="0"/>
            <a:r>
              <a:rPr lang="fr-FR" sz="2400" dirty="0"/>
              <a:t>D’identifier les principaux défis à relever pour rechercher efficacement des contacts dans le contexte d’une épidémie potentielle de MVE</a:t>
            </a:r>
            <a:endParaRPr lang="en-GB" sz="2400" dirty="0"/>
          </a:p>
          <a:p>
            <a:pPr marL="0" indent="0">
              <a:buNone/>
            </a:pPr>
            <a:endParaRPr lang="en-ZA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54208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b="1" dirty="0">
                <a:solidFill>
                  <a:srgbClr val="002060"/>
                </a:solidFill>
                <a:cs typeface="Times New Roman" pitchFamily="18" charset="0"/>
              </a:rPr>
              <a:t>Instructions (1)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CA" altLang="en-US" sz="1800" b="1" u="sng" dirty="0" err="1"/>
              <a:t>Tâche</a:t>
            </a:r>
            <a:r>
              <a:rPr lang="en-CA" altLang="en-US" sz="1800" b="1" u="sng" dirty="0"/>
              <a:t> 1 (25’)</a:t>
            </a:r>
          </a:p>
          <a:p>
            <a:pPr marL="0" indent="0">
              <a:buNone/>
            </a:pPr>
            <a:endParaRPr lang="en-CA" altLang="en-US" sz="1800" b="1" u="sng" dirty="0"/>
          </a:p>
          <a:p>
            <a:r>
              <a:rPr lang="en-CA" altLang="en-US" sz="2000" dirty="0"/>
              <a:t>Les participants </a:t>
            </a:r>
            <a:r>
              <a:rPr lang="en-CA" altLang="en-US" sz="2000" dirty="0" err="1"/>
              <a:t>travailleront</a:t>
            </a:r>
            <a:r>
              <a:rPr lang="en-CA" altLang="en-US" sz="2000" dirty="0"/>
              <a:t> en </a:t>
            </a:r>
            <a:r>
              <a:rPr lang="en-CA" altLang="en-US" sz="2000" dirty="0" err="1"/>
              <a:t>groupes</a:t>
            </a:r>
            <a:r>
              <a:rPr lang="en-CA" altLang="en-US" sz="2000" dirty="0"/>
              <a:t>.</a:t>
            </a:r>
          </a:p>
          <a:p>
            <a:r>
              <a:rPr lang="fr-FR" sz="2000" dirty="0"/>
              <a:t>Chaque groupe reçoit des bandes de papier où sont inscrites les responsabilités des membres de l’équipe de recherche des contacts. </a:t>
            </a:r>
          </a:p>
          <a:p>
            <a:r>
              <a:rPr lang="fr-FR" sz="2000" dirty="0"/>
              <a:t>Les groupes utilisent un tableau de conférence séparé en 2 colonnes (voir modèle plus loin). Ils listent les professionnels qui composent une équipe de recherche des contacts (colonne 1), puis ils attribuent les différentes responsabilités à chaque membre, en collant les bandes de papier face à la personne correspondante (colonne 2).</a:t>
            </a:r>
          </a:p>
          <a:p>
            <a:r>
              <a:rPr lang="fr-FR" sz="2000" dirty="0"/>
              <a:t>Chaque groupe présente le résultat de ses réflexions en plénière.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3985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b="1" dirty="0">
                <a:solidFill>
                  <a:srgbClr val="002060"/>
                </a:solidFill>
                <a:cs typeface="Times New Roman" pitchFamily="18" charset="0"/>
              </a:rPr>
              <a:t>Instructions (2)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u="sng" dirty="0" err="1"/>
              <a:t>Tâche</a:t>
            </a:r>
            <a:r>
              <a:rPr lang="en-US" sz="2400" b="1" u="sng" dirty="0"/>
              <a:t> 2 (10’ + 10’ </a:t>
            </a:r>
            <a:r>
              <a:rPr lang="en-US" sz="2400" b="1" u="sng" dirty="0" err="1"/>
              <a:t>débriefing</a:t>
            </a:r>
            <a:r>
              <a:rPr lang="en-US" sz="2400" b="1" u="sng" dirty="0"/>
              <a:t>): </a:t>
            </a:r>
          </a:p>
          <a:p>
            <a:pPr marL="0" indent="0">
              <a:buNone/>
            </a:pPr>
            <a:endParaRPr lang="en-US" sz="1000" u="sng" dirty="0"/>
          </a:p>
          <a:p>
            <a:pPr marL="0" indent="0">
              <a:buNone/>
            </a:pPr>
            <a:r>
              <a:rPr lang="en-US" sz="2400" dirty="0"/>
              <a:t>En </a:t>
            </a:r>
            <a:r>
              <a:rPr lang="en-US" sz="2400" dirty="0" err="1"/>
              <a:t>groupes</a:t>
            </a:r>
            <a:r>
              <a:rPr lang="en-US" sz="2400" dirty="0"/>
              <a:t>, les participants </a:t>
            </a:r>
            <a:r>
              <a:rPr lang="en-US" sz="2400" dirty="0" err="1"/>
              <a:t>vont</a:t>
            </a:r>
            <a:r>
              <a:rPr lang="en-US" sz="2400" dirty="0"/>
              <a:t> </a:t>
            </a:r>
            <a:r>
              <a:rPr lang="en-US" sz="2400" dirty="0" err="1"/>
              <a:t>discuter</a:t>
            </a:r>
            <a:r>
              <a:rPr lang="en-US" sz="2400" dirty="0"/>
              <a:t> et </a:t>
            </a:r>
            <a:r>
              <a:rPr lang="en-US" sz="2400" dirty="0" err="1"/>
              <a:t>lister</a:t>
            </a:r>
            <a:r>
              <a:rPr lang="en-US" sz="2400" dirty="0"/>
              <a:t> les 3 </a:t>
            </a:r>
            <a:r>
              <a:rPr lang="en-US" sz="2400" dirty="0" err="1"/>
              <a:t>principaux</a:t>
            </a:r>
            <a:r>
              <a:rPr lang="en-US" sz="2400" dirty="0"/>
              <a:t> challenges/</a:t>
            </a:r>
            <a:r>
              <a:rPr lang="en-US" sz="2400" dirty="0" err="1"/>
              <a:t>difficultés</a:t>
            </a:r>
            <a:r>
              <a:rPr lang="en-US" sz="2400" dirty="0"/>
              <a:t> qui </a:t>
            </a:r>
            <a:r>
              <a:rPr lang="en-US" sz="2400" dirty="0" err="1"/>
              <a:t>peuvent</a:t>
            </a:r>
            <a:r>
              <a:rPr lang="en-US" sz="2400" dirty="0"/>
              <a:t> </a:t>
            </a:r>
            <a:r>
              <a:rPr lang="en-US" sz="2400" dirty="0" err="1"/>
              <a:t>être</a:t>
            </a:r>
            <a:r>
              <a:rPr lang="en-US" sz="2400" dirty="0"/>
              <a:t> </a:t>
            </a:r>
            <a:r>
              <a:rPr lang="en-US" sz="2400" dirty="0" err="1"/>
              <a:t>rencontrés</a:t>
            </a:r>
            <a:r>
              <a:rPr lang="en-US" sz="2400" dirty="0"/>
              <a:t> par </a:t>
            </a:r>
            <a:r>
              <a:rPr lang="en-US" sz="2400" dirty="0" err="1"/>
              <a:t>une</a:t>
            </a:r>
            <a:r>
              <a:rPr lang="en-US" sz="2400" dirty="0"/>
              <a:t> </a:t>
            </a:r>
            <a:r>
              <a:rPr lang="en-US" sz="2400" dirty="0" err="1"/>
              <a:t>équipe</a:t>
            </a:r>
            <a:r>
              <a:rPr lang="en-US" sz="2400" dirty="0"/>
              <a:t> de </a:t>
            </a:r>
            <a:r>
              <a:rPr lang="en-US" sz="2400" dirty="0" err="1"/>
              <a:t>recherche</a:t>
            </a:r>
            <a:r>
              <a:rPr lang="en-US" sz="2400" dirty="0"/>
              <a:t> de contacts.</a:t>
            </a:r>
          </a:p>
          <a:p>
            <a:pPr marL="0" lvl="0" indent="0">
              <a:buNone/>
            </a:pPr>
            <a:endParaRPr lang="en-US" sz="2400" dirty="0"/>
          </a:p>
          <a:p>
            <a:pPr marL="0" lvl="0" indent="0">
              <a:buNone/>
            </a:pPr>
            <a:r>
              <a:rPr lang="en-US" sz="2400" dirty="0"/>
              <a:t>En </a:t>
            </a:r>
            <a:r>
              <a:rPr lang="en-US" sz="2400" dirty="0" err="1"/>
              <a:t>plénière</a:t>
            </a:r>
            <a:r>
              <a:rPr lang="en-US" sz="2400" dirty="0"/>
              <a:t>: brainstorming </a:t>
            </a:r>
            <a:r>
              <a:rPr lang="en-US" sz="2400" dirty="0" err="1"/>
              <a:t>afin</a:t>
            </a:r>
            <a:r>
              <a:rPr lang="en-US" sz="2400" dirty="0"/>
              <a:t> </a:t>
            </a:r>
            <a:r>
              <a:rPr lang="en-US" sz="2400" dirty="0" err="1"/>
              <a:t>d’identifier</a:t>
            </a:r>
            <a:r>
              <a:rPr lang="en-US" sz="2400" dirty="0"/>
              <a:t> des </a:t>
            </a:r>
            <a:r>
              <a:rPr lang="en-US" sz="2400" dirty="0" err="1"/>
              <a:t>façons</a:t>
            </a:r>
            <a:r>
              <a:rPr lang="en-US" sz="2400" dirty="0"/>
              <a:t> de </a:t>
            </a:r>
            <a:r>
              <a:rPr lang="en-US" sz="2400" dirty="0" err="1"/>
              <a:t>dépasser</a:t>
            </a:r>
            <a:r>
              <a:rPr lang="en-US" sz="2400" dirty="0"/>
              <a:t> </a:t>
            </a:r>
            <a:r>
              <a:rPr lang="en-US" sz="2400" dirty="0" err="1"/>
              <a:t>ces</a:t>
            </a:r>
            <a:r>
              <a:rPr lang="en-US" sz="2400" dirty="0"/>
              <a:t> </a:t>
            </a:r>
            <a:r>
              <a:rPr lang="en-US" sz="2400" dirty="0" err="1"/>
              <a:t>difficultés</a:t>
            </a:r>
            <a:r>
              <a:rPr lang="en-US" sz="2400" dirty="0"/>
              <a:t>.</a:t>
            </a:r>
          </a:p>
          <a:p>
            <a:pPr>
              <a:buFontTx/>
              <a:buNone/>
            </a:pPr>
            <a:endParaRPr lang="en-ZA" alt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b="1" dirty="0">
                <a:solidFill>
                  <a:srgbClr val="002060"/>
                </a:solidFill>
                <a:cs typeface="Times New Roman" pitchFamily="18" charset="0"/>
              </a:rPr>
              <a:t>Instructions (3)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CA" altLang="en-US" sz="2400" b="1" u="sng" dirty="0" err="1"/>
              <a:t>Modèle</a:t>
            </a:r>
            <a:r>
              <a:rPr lang="en-CA" altLang="en-US" sz="2400" b="1" u="sng" dirty="0"/>
              <a:t> pour la </a:t>
            </a:r>
            <a:r>
              <a:rPr lang="en-CA" altLang="en-US" sz="2400" b="1" u="sng" dirty="0" err="1"/>
              <a:t>présentation</a:t>
            </a:r>
            <a:r>
              <a:rPr lang="en-CA" altLang="en-US" sz="2400" b="1" u="sng" dirty="0"/>
              <a:t> et le </a:t>
            </a:r>
            <a:r>
              <a:rPr lang="en-CA" altLang="en-US" sz="2400" b="1" u="sng" dirty="0" err="1"/>
              <a:t>débriefing</a:t>
            </a:r>
            <a:endParaRPr lang="en-CA" altLang="en-US" sz="2400" b="1" u="sng" dirty="0"/>
          </a:p>
          <a:p>
            <a:pPr>
              <a:buFontTx/>
              <a:buNone/>
            </a:pPr>
            <a:endParaRPr lang="en-US" altLang="en-US" sz="2400" dirty="0"/>
          </a:p>
          <a:p>
            <a:pPr>
              <a:buFontTx/>
              <a:buNone/>
            </a:pPr>
            <a:endParaRPr lang="en-ZA" altLang="en-US" sz="2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092593"/>
              </p:ext>
            </p:extLst>
          </p:nvPr>
        </p:nvGraphicFramePr>
        <p:xfrm>
          <a:off x="539552" y="1988840"/>
          <a:ext cx="8064895" cy="3988147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5922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02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4867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2060"/>
                          </a:solidFill>
                        </a:rPr>
                        <a:t>Membres</a:t>
                      </a:r>
                      <a:r>
                        <a:rPr lang="fr-FR" baseline="0" dirty="0">
                          <a:solidFill>
                            <a:srgbClr val="002060"/>
                          </a:solidFill>
                        </a:rPr>
                        <a:t> de l’équipe de recherche de contacts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2060"/>
                          </a:solidFill>
                        </a:rPr>
                        <a:t>Tâches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2060"/>
                          </a:solidFill>
                        </a:rPr>
                        <a:t>3</a:t>
                      </a:r>
                      <a:r>
                        <a:rPr lang="fr-FR" baseline="0" dirty="0">
                          <a:solidFill>
                            <a:srgbClr val="002060"/>
                          </a:solidFill>
                        </a:rPr>
                        <a:t> principales difficultés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4867"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rgbClr val="002060"/>
                          </a:solidFill>
                        </a:rPr>
                        <a:t>Membre</a:t>
                      </a:r>
                      <a:r>
                        <a:rPr lang="fr-FR" baseline="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dirty="0">
                          <a:solidFill>
                            <a:srgbClr val="002060"/>
                          </a:solidFill>
                        </a:rPr>
                        <a:t>1…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dirty="0"/>
                        <a:t>-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dirty="0"/>
                        <a:t>-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dirty="0"/>
                        <a:t>-</a:t>
                      </a:r>
                    </a:p>
                  </a:txBody>
                  <a:tcPr>
                    <a:solidFill>
                      <a:schemeClr val="accent5">
                        <a:lumMod val="75000"/>
                        <a:alpha val="2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dirty="0">
                          <a:solidFill>
                            <a:srgbClr val="002060"/>
                          </a:solidFill>
                        </a:rPr>
                        <a:t>1.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fr-FR" dirty="0">
                        <a:solidFill>
                          <a:srgbClr val="00206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dirty="0">
                          <a:solidFill>
                            <a:srgbClr val="002060"/>
                          </a:solidFill>
                        </a:rPr>
                        <a:t>2.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fr-FR" dirty="0">
                        <a:solidFill>
                          <a:srgbClr val="00206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dirty="0">
                          <a:solidFill>
                            <a:srgbClr val="002060"/>
                          </a:solidFill>
                        </a:rPr>
                        <a:t>3.</a:t>
                      </a:r>
                    </a:p>
                  </a:txBody>
                  <a:tcPr>
                    <a:solidFill>
                      <a:schemeClr val="accent5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48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>
                          <a:solidFill>
                            <a:srgbClr val="002060"/>
                          </a:solidFill>
                        </a:rPr>
                        <a:t>Membre</a:t>
                      </a:r>
                      <a:r>
                        <a:rPr lang="fr-FR" baseline="0" dirty="0">
                          <a:solidFill>
                            <a:srgbClr val="002060"/>
                          </a:solidFill>
                        </a:rPr>
                        <a:t> 2</a:t>
                      </a:r>
                      <a:r>
                        <a:rPr lang="fr-FR" dirty="0">
                          <a:solidFill>
                            <a:srgbClr val="002060"/>
                          </a:solidFill>
                        </a:rPr>
                        <a:t>…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  <a:p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-</a:t>
                      </a:r>
                    </a:p>
                    <a:p>
                      <a:r>
                        <a:rPr lang="fr-FR" dirty="0"/>
                        <a:t>-</a:t>
                      </a:r>
                    </a:p>
                    <a:p>
                      <a:r>
                        <a:rPr lang="fr-FR" dirty="0"/>
                        <a:t>-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48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>
                          <a:solidFill>
                            <a:srgbClr val="002060"/>
                          </a:solidFill>
                        </a:rPr>
                        <a:t>Membre</a:t>
                      </a:r>
                      <a:r>
                        <a:rPr lang="fr-FR" baseline="0" dirty="0">
                          <a:solidFill>
                            <a:srgbClr val="002060"/>
                          </a:solidFill>
                        </a:rPr>
                        <a:t> 3</a:t>
                      </a:r>
                      <a:r>
                        <a:rPr lang="fr-FR" dirty="0">
                          <a:solidFill>
                            <a:srgbClr val="002060"/>
                          </a:solidFill>
                        </a:rPr>
                        <a:t>…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  <a:p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-</a:t>
                      </a:r>
                    </a:p>
                    <a:p>
                      <a:r>
                        <a:rPr lang="fr-FR" dirty="0"/>
                        <a:t>-</a:t>
                      </a:r>
                    </a:p>
                    <a:p>
                      <a:r>
                        <a:rPr lang="fr-FR" dirty="0"/>
                        <a:t>-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75000"/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4867">
                <a:tc>
                  <a:txBody>
                    <a:bodyPr/>
                    <a:lstStyle/>
                    <a:p>
                      <a:r>
                        <a:rPr lang="en-GB" dirty="0" err="1">
                          <a:solidFill>
                            <a:srgbClr val="002060"/>
                          </a:solidFill>
                        </a:rPr>
                        <a:t>Membre</a:t>
                      </a:r>
                      <a:r>
                        <a:rPr lang="en-GB" dirty="0">
                          <a:solidFill>
                            <a:srgbClr val="002060"/>
                          </a:solidFill>
                        </a:rPr>
                        <a:t> 4…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6784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>
            <a:extLst>
              <a:ext uri="{FF2B5EF4-FFF2-40B4-BE49-F238E27FC236}">
                <a16:creationId xmlns:a16="http://schemas.microsoft.com/office/drawing/2014/main" id="{75A310CD-2EA6-4C4B-9A39-48B010909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3394" b="1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46083" name="Content Placeholder 2">
            <a:extLst>
              <a:ext uri="{FF2B5EF4-FFF2-40B4-BE49-F238E27FC236}">
                <a16:creationId xmlns:a16="http://schemas.microsoft.com/office/drawing/2014/main" id="{A0EB7FF0-DE40-4487-80F0-493239C7D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588" y="1595559"/>
            <a:ext cx="7758825" cy="4267054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414" b="1"/>
              <a:t>WHO Health Security Learning Platform - </a:t>
            </a:r>
            <a:r>
              <a:rPr lang="en-US" altLang="en-US" sz="1320" b="1"/>
              <a:t>Training Materials</a:t>
            </a:r>
            <a:endParaRPr lang="en-US" altLang="en-US" sz="1414" b="1"/>
          </a:p>
          <a:p>
            <a:pPr marL="0" indent="0">
              <a:buNone/>
            </a:pPr>
            <a:r>
              <a:rPr lang="fr-FR" altLang="en-US" sz="1414" b="1"/>
              <a:t>Plateforme d’Apprentissage de l'OMS sur la Sécurité Sanitaire - Matériel de formation</a:t>
            </a:r>
          </a:p>
          <a:p>
            <a:pPr marL="0" indent="0">
              <a:buNone/>
            </a:pPr>
            <a:endParaRPr lang="fr-FR" altLang="en-US" sz="1414"/>
          </a:p>
          <a:p>
            <a:pPr marL="0" indent="0">
              <a:buNone/>
            </a:pPr>
            <a:r>
              <a:rPr lang="fr-FR" altLang="en-US" sz="1414"/>
              <a:t>Ces matériels de formation de l'OMS sont © Organisation mondiale de la Santé (OMS) 2018. Tous droits réservés.</a:t>
            </a:r>
          </a:p>
          <a:p>
            <a:pPr marL="0" indent="0">
              <a:buNone/>
            </a:pPr>
            <a:endParaRPr lang="fr-FR" altLang="en-US" sz="1414"/>
          </a:p>
          <a:p>
            <a:pPr marL="0" indent="0">
              <a:buNone/>
            </a:pPr>
            <a:r>
              <a:rPr lang="fr-FR" altLang="en-US" sz="1414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414" u="sng">
                <a:hlinkClick r:id="rId2"/>
              </a:rPr>
              <a:t>https://extranet.who.int/hslp</a:t>
            </a:r>
            <a:endParaRPr lang="en-US" altLang="en-US" sz="1414" u="sng"/>
          </a:p>
          <a:p>
            <a:pPr marL="0" indent="0">
              <a:buNone/>
            </a:pPr>
            <a:endParaRPr lang="fr-FR" altLang="en-US" sz="1414"/>
          </a:p>
          <a:p>
            <a:pPr marL="0" indent="0">
              <a:buNone/>
            </a:pPr>
            <a:r>
              <a:rPr lang="fr-FR" altLang="en-US" sz="1414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None/>
            </a:pPr>
            <a:endParaRPr lang="fr-FR" altLang="en-US" sz="1414"/>
          </a:p>
          <a:p>
            <a:pPr marL="0" indent="0">
              <a:buNone/>
            </a:pPr>
            <a:r>
              <a:rPr lang="fr-FR" altLang="en-US" sz="1414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414">
                <a:hlinkClick r:id="rId3"/>
              </a:rPr>
              <a:t>ihrhrt@who.int</a:t>
            </a:r>
            <a:r>
              <a:rPr lang="fr-FR" altLang="en-US" sz="1414"/>
              <a:t> </a:t>
            </a:r>
            <a:endParaRPr lang="en-US" altLang="en-US" sz="1414"/>
          </a:p>
        </p:txBody>
      </p:sp>
    </p:spTree>
    <p:extLst>
      <p:ext uri="{BB962C8B-B14F-4D97-AF65-F5344CB8AC3E}">
        <p14:creationId xmlns:p14="http://schemas.microsoft.com/office/powerpoint/2010/main" val="2301628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>
            <a:spLocks noGrp="1"/>
          </p:cNvSpPr>
          <p:nvPr>
            <p:ph type="title"/>
          </p:nvPr>
        </p:nvSpPr>
        <p:spPr>
          <a:xfrm>
            <a:off x="770229" y="2478557"/>
            <a:ext cx="7758825" cy="1077614"/>
          </a:xfrm>
        </p:spPr>
        <p:txBody>
          <a:bodyPr/>
          <a:lstStyle/>
          <a:p>
            <a:r>
              <a:rPr lang="en-ZW" altLang="en-US" sz="5656" b="1" i="1" dirty="0" err="1">
                <a:solidFill>
                  <a:srgbClr val="002060"/>
                </a:solidFill>
              </a:rPr>
              <a:t>Merci</a:t>
            </a:r>
            <a:r>
              <a:rPr lang="en-ZW" altLang="en-US" sz="5656" b="1" i="1" dirty="0">
                <a:solidFill>
                  <a:srgbClr val="002060"/>
                </a:solidFill>
              </a:rPr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3643951947"/>
      </p:ext>
    </p:extLst>
  </p:cSld>
  <p:clrMapOvr>
    <a:masterClrMapping/>
  </p:clrMapOvr>
</p:sld>
</file>

<file path=ppt/theme/theme1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2746</TotalTime>
  <Words>488</Words>
  <Application>Microsoft Office PowerPoint</Application>
  <PresentationFormat>On-screen Show (4:3)</PresentationFormat>
  <Paragraphs>58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Calibri</vt:lpstr>
      <vt:lpstr>Times New Roman</vt:lpstr>
      <vt:lpstr>RC 59 Template EN</vt:lpstr>
      <vt:lpstr>Custom Design</vt:lpstr>
      <vt:lpstr>Formation des  Equipes d’Intervention Rapide </vt:lpstr>
      <vt:lpstr>Objectifs d’apprentissage</vt:lpstr>
      <vt:lpstr>Instructions (1)</vt:lpstr>
      <vt:lpstr>Instructions (2)</vt:lpstr>
      <vt:lpstr>Instructions (3)</vt:lpstr>
      <vt:lpstr>Clause de non-responsabilité</vt:lpstr>
      <vt:lpstr>Merci 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205</cp:revision>
  <cp:lastPrinted>2013-10-01T07:19:12Z</cp:lastPrinted>
  <dcterms:created xsi:type="dcterms:W3CDTF">2006-12-04T14:06:57Z</dcterms:created>
  <dcterms:modified xsi:type="dcterms:W3CDTF">2018-06-13T13:55:12Z</dcterms:modified>
</cp:coreProperties>
</file>